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66" r:id="rId6"/>
    <p:sldId id="268" r:id="rId7"/>
    <p:sldId id="269" r:id="rId8"/>
    <p:sldId id="270" r:id="rId9"/>
    <p:sldId id="271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57"/>
            <p14:sldId id="264"/>
            <p14:sldId id="265"/>
            <p14:sldId id="266"/>
            <p14:sldId id="268"/>
            <p14:sldId id="269"/>
            <p14:sldId id="270"/>
            <p14:sldId id="271"/>
            <p14:sldId id="267"/>
          </p14:sldIdLst>
        </p14:section>
        <p14:section name="Using Remix 3D to Search for Models" id="{6844172C-9703-4DC7-908A-C23538616A3C}">
          <p14:sldIdLst/>
        </p14:section>
        <p14:section name="About Clustering" id="{66737F24-1C36-4DF4-A00F-927A3F1468AC}">
          <p14:sldIdLst/>
        </p14:section>
        <p14:section name="Location Data Providers" id="{A08F0015-E7F5-4E26-BBAF-AEE4F9A16AD2}">
          <p14:sldIdLst/>
        </p14:section>
        <p14:section name="Animate Your 3D Model" id="{B62868DA-F525-4AC5-9E3E-39ECA0154BBD}">
          <p14:sldIdLst/>
        </p14:section>
        <p14:section name="Learn More" id="{62756D7E-964E-493A-83A1-13BC0B6B5E4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25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TrustChainEG/postal-codes-json-xml-csv/master/data/DE/zipcodes.de.csv" TargetMode="External"/><Relationship Id="rId2" Type="http://schemas.openxmlformats.org/officeDocument/2006/relationships/hyperlink" Target="http://www.statistik-berlin-brandenburg.de/produkte/verzeichnisse/zuordnungderbezirkezupostleitzahlen.xl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5" y="962025"/>
            <a:ext cx="6677025" cy="857250"/>
          </a:xfrm>
        </p:spPr>
        <p:txBody>
          <a:bodyPr/>
          <a:lstStyle/>
          <a:p>
            <a:r>
              <a:rPr lang="en-US" b="1" dirty="0"/>
              <a:t>Battle of Neighborhood's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7525" y="3262191"/>
            <a:ext cx="5419725" cy="405766"/>
          </a:xfrm>
        </p:spPr>
        <p:txBody>
          <a:bodyPr/>
          <a:lstStyle/>
          <a:p>
            <a:pPr algn="ctr"/>
            <a:r>
              <a:rPr lang="en-GB" b="1" dirty="0"/>
              <a:t>Finding The Best Pivot Area For Cab Drivers in Berlin</a:t>
            </a:r>
            <a:r>
              <a:rPr lang="en-US" dirty="0"/>
              <a:t>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6FA85D-3B0A-4E0C-B8AC-042993910A93}"/>
              </a:ext>
            </a:extLst>
          </p:cNvPr>
          <p:cNvSpPr txBox="1">
            <a:spLocks/>
          </p:cNvSpPr>
          <p:nvPr/>
        </p:nvSpPr>
        <p:spPr>
          <a:xfrm>
            <a:off x="8077762" y="5409127"/>
            <a:ext cx="2447364" cy="34169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By Guray CERMAN</a:t>
            </a:r>
          </a:p>
          <a:p>
            <a:pPr>
              <a:spcBef>
                <a:spcPts val="1000"/>
              </a:spcBef>
            </a:pPr>
            <a:endParaRPr lang="en-US" sz="1800" dirty="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FE0F52F-ADF1-4011-A51B-92383D0AB7F8}"/>
              </a:ext>
            </a:extLst>
          </p:cNvPr>
          <p:cNvSpPr txBox="1">
            <a:spLocks/>
          </p:cNvSpPr>
          <p:nvPr/>
        </p:nvSpPr>
        <p:spPr>
          <a:xfrm>
            <a:off x="8077762" y="5750001"/>
            <a:ext cx="3760738" cy="631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IBM Professional Data Science Certification Coursera Capstone Project .</a:t>
            </a:r>
          </a:p>
        </p:txBody>
      </p:sp>
      <p:pic>
        <p:nvPicPr>
          <p:cNvPr id="6" name="Grafik 5" descr="Bildergebnis fÃ¼r berlin uber">
            <a:extLst>
              <a:ext uri="{FF2B5EF4-FFF2-40B4-BE49-F238E27FC236}">
                <a16:creationId xmlns:a16="http://schemas.microsoft.com/office/drawing/2014/main" id="{14AE1344-DC39-4DE0-9AF3-9A28E57D58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152650"/>
            <a:ext cx="639127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8EEEA1C6-6261-42B8-A80D-AC949524B3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75" y="922299"/>
            <a:ext cx="747763" cy="747763"/>
          </a:xfrm>
          <a:prstGeom prst="rect">
            <a:avLst/>
          </a:prstGeom>
        </p:spPr>
      </p:pic>
      <p:pic>
        <p:nvPicPr>
          <p:cNvPr id="8" name="Picture 6" descr="https://s3-media2.fl.yelpcdn.com/assets/srv0/developer_pages/999c9dfd1d91/assets/img/landing/developers.png">
            <a:extLst>
              <a:ext uri="{FF2B5EF4-FFF2-40B4-BE49-F238E27FC236}">
                <a16:creationId xmlns:a16="http://schemas.microsoft.com/office/drawing/2014/main" id="{B4A743FB-D0FD-4C7D-8442-928050023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85"/>
          <a:stretch/>
        </p:blipFill>
        <p:spPr bwMode="auto">
          <a:xfrm>
            <a:off x="9300670" y="1670062"/>
            <a:ext cx="156989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: General Overview</a:t>
            </a:r>
          </a:p>
        </p:txBody>
      </p: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34A1FF1D-D05C-4E68-8DAE-ADB5FA14C55B}"/>
              </a:ext>
            </a:extLst>
          </p:cNvPr>
          <p:cNvSpPr/>
          <p:nvPr/>
        </p:nvSpPr>
        <p:spPr>
          <a:xfrm>
            <a:off x="506791" y="1424025"/>
            <a:ext cx="1772194" cy="21541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Four Square API Calls to Collect Neighborhood Venue Category and LAT/LNG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222AAEC5-8CEE-4FF5-93A6-E96A6C3A4A97}"/>
              </a:ext>
            </a:extLst>
          </p:cNvPr>
          <p:cNvSpPr/>
          <p:nvPr/>
        </p:nvSpPr>
        <p:spPr>
          <a:xfrm>
            <a:off x="2943872" y="1652626"/>
            <a:ext cx="1349804" cy="18824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One Hot Encoding to Convert Labels into Numbers</a:t>
            </a:r>
            <a:endParaRPr lang="en-US" sz="1600" dirty="0"/>
          </a:p>
        </p:txBody>
      </p:sp>
      <p:sp>
        <p:nvSpPr>
          <p:cNvPr id="14" name="Rectangle: Rounded Corners 3">
            <a:extLst>
              <a:ext uri="{FF2B5EF4-FFF2-40B4-BE49-F238E27FC236}">
                <a16:creationId xmlns:a16="http://schemas.microsoft.com/office/drawing/2014/main" id="{1154D83F-79FD-4C59-9383-FFE705607C08}"/>
              </a:ext>
            </a:extLst>
          </p:cNvPr>
          <p:cNvSpPr/>
          <p:nvPr/>
        </p:nvSpPr>
        <p:spPr>
          <a:xfrm>
            <a:off x="4932511" y="1946131"/>
            <a:ext cx="1767604" cy="113223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Venues Grouped by Neighborhood</a:t>
            </a:r>
            <a:endParaRPr lang="en-US" sz="1600" dirty="0"/>
          </a:p>
        </p:txBody>
      </p:sp>
      <p:sp>
        <p:nvSpPr>
          <p:cNvPr id="15" name="Rectangle: Rounded Corners 4">
            <a:extLst>
              <a:ext uri="{FF2B5EF4-FFF2-40B4-BE49-F238E27FC236}">
                <a16:creationId xmlns:a16="http://schemas.microsoft.com/office/drawing/2014/main" id="{8090CB25-41B5-4038-AAE6-F352112B66AE}"/>
              </a:ext>
            </a:extLst>
          </p:cNvPr>
          <p:cNvSpPr/>
          <p:nvPr/>
        </p:nvSpPr>
        <p:spPr>
          <a:xfrm>
            <a:off x="7324047" y="1846487"/>
            <a:ext cx="2046513" cy="16089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B809CEB1-97ED-42F8-B990-41C3F2A4A167}"/>
              </a:ext>
            </a:extLst>
          </p:cNvPr>
          <p:cNvSpPr/>
          <p:nvPr/>
        </p:nvSpPr>
        <p:spPr>
          <a:xfrm>
            <a:off x="10363199" y="1196391"/>
            <a:ext cx="1510393" cy="539777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7" descr="Thought bubble">
            <a:extLst>
              <a:ext uri="{FF2B5EF4-FFF2-40B4-BE49-F238E27FC236}">
                <a16:creationId xmlns:a16="http://schemas.microsoft.com/office/drawing/2014/main" id="{1CE8309F-A58C-48D5-AF8D-50D5D580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4937" y="2894317"/>
            <a:ext cx="914400" cy="914400"/>
          </a:xfrm>
          <a:prstGeom prst="rect">
            <a:avLst/>
          </a:prstGeom>
        </p:spPr>
      </p:pic>
      <p:pic>
        <p:nvPicPr>
          <p:cNvPr id="18" name="Graphic 8" descr="Thought bubble">
            <a:extLst>
              <a:ext uri="{FF2B5EF4-FFF2-40B4-BE49-F238E27FC236}">
                <a16:creationId xmlns:a16="http://schemas.microsoft.com/office/drawing/2014/main" id="{9585B0F4-E027-4432-B713-38D9E590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3166" y="1747773"/>
            <a:ext cx="914400" cy="91440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3EC0228D-7FD7-4074-BBE8-2C9415DAC7FE}"/>
              </a:ext>
            </a:extLst>
          </p:cNvPr>
          <p:cNvSpPr txBox="1"/>
          <p:nvPr/>
        </p:nvSpPr>
        <p:spPr>
          <a:xfrm>
            <a:off x="10597787" y="1503131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169763BD-5E64-444D-91BC-037AE605521C}"/>
              </a:ext>
            </a:extLst>
          </p:cNvPr>
          <p:cNvSpPr txBox="1"/>
          <p:nvPr/>
        </p:nvSpPr>
        <p:spPr>
          <a:xfrm>
            <a:off x="10574383" y="251610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B400A60E-AD9B-4226-BED9-D3EBE35E7F0F}"/>
              </a:ext>
            </a:extLst>
          </p:cNvPr>
          <p:cNvSpPr txBox="1"/>
          <p:nvPr/>
        </p:nvSpPr>
        <p:spPr>
          <a:xfrm>
            <a:off x="10559688" y="397192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22" name="Rectangle: Rounded Corners 13">
            <a:extLst>
              <a:ext uri="{FF2B5EF4-FFF2-40B4-BE49-F238E27FC236}">
                <a16:creationId xmlns:a16="http://schemas.microsoft.com/office/drawing/2014/main" id="{2F0E7822-48AF-4295-BA05-AD6149CD8F79}"/>
              </a:ext>
            </a:extLst>
          </p:cNvPr>
          <p:cNvSpPr/>
          <p:nvPr/>
        </p:nvSpPr>
        <p:spPr>
          <a:xfrm>
            <a:off x="6791619" y="4284967"/>
            <a:ext cx="1504012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Dendogram</a:t>
            </a:r>
            <a:endParaRPr lang="en-US" dirty="0"/>
          </a:p>
        </p:txBody>
      </p:sp>
      <p:sp>
        <p:nvSpPr>
          <p:cNvPr id="23" name="Rectangle: Rounded Corners 14">
            <a:extLst>
              <a:ext uri="{FF2B5EF4-FFF2-40B4-BE49-F238E27FC236}">
                <a16:creationId xmlns:a16="http://schemas.microsoft.com/office/drawing/2014/main" id="{697376C6-43C2-4027-B17D-F5860525DC93}"/>
              </a:ext>
            </a:extLst>
          </p:cNvPr>
          <p:cNvSpPr/>
          <p:nvPr/>
        </p:nvSpPr>
        <p:spPr>
          <a:xfrm>
            <a:off x="8370062" y="428496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Elbow Method</a:t>
            </a:r>
          </a:p>
        </p:txBody>
      </p:sp>
      <p:sp>
        <p:nvSpPr>
          <p:cNvPr id="24" name="Arrow: Up 15">
            <a:extLst>
              <a:ext uri="{FF2B5EF4-FFF2-40B4-BE49-F238E27FC236}">
                <a16:creationId xmlns:a16="http://schemas.microsoft.com/office/drawing/2014/main" id="{91B66BEF-FDA5-4F72-8FA8-B73313529AE0}"/>
              </a:ext>
            </a:extLst>
          </p:cNvPr>
          <p:cNvSpPr/>
          <p:nvPr/>
        </p:nvSpPr>
        <p:spPr>
          <a:xfrm rot="2882219">
            <a:off x="7655012" y="3605984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16">
            <a:extLst>
              <a:ext uri="{FF2B5EF4-FFF2-40B4-BE49-F238E27FC236}">
                <a16:creationId xmlns:a16="http://schemas.microsoft.com/office/drawing/2014/main" id="{D4C222B0-EC07-4AE0-B38C-6EC29EBECEAF}"/>
              </a:ext>
            </a:extLst>
          </p:cNvPr>
          <p:cNvSpPr/>
          <p:nvPr/>
        </p:nvSpPr>
        <p:spPr>
          <a:xfrm rot="19035753">
            <a:off x="8561724" y="3605869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17">
            <a:extLst>
              <a:ext uri="{FF2B5EF4-FFF2-40B4-BE49-F238E27FC236}">
                <a16:creationId xmlns:a16="http://schemas.microsoft.com/office/drawing/2014/main" id="{FE019439-00D8-4958-882F-33616E43F879}"/>
              </a:ext>
            </a:extLst>
          </p:cNvPr>
          <p:cNvSpPr/>
          <p:nvPr/>
        </p:nvSpPr>
        <p:spPr>
          <a:xfrm rot="5400000">
            <a:off x="2334498" y="229015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18">
            <a:extLst>
              <a:ext uri="{FF2B5EF4-FFF2-40B4-BE49-F238E27FC236}">
                <a16:creationId xmlns:a16="http://schemas.microsoft.com/office/drawing/2014/main" id="{4B640266-A55F-417D-AB1C-2F99633D3EEF}"/>
              </a:ext>
            </a:extLst>
          </p:cNvPr>
          <p:cNvSpPr/>
          <p:nvPr/>
        </p:nvSpPr>
        <p:spPr>
          <a:xfrm rot="5400000">
            <a:off x="4387164" y="229015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19">
            <a:extLst>
              <a:ext uri="{FF2B5EF4-FFF2-40B4-BE49-F238E27FC236}">
                <a16:creationId xmlns:a16="http://schemas.microsoft.com/office/drawing/2014/main" id="{C86DE9B3-EE7F-4D37-A44C-B4B48346DF60}"/>
              </a:ext>
            </a:extLst>
          </p:cNvPr>
          <p:cNvSpPr/>
          <p:nvPr/>
        </p:nvSpPr>
        <p:spPr>
          <a:xfrm rot="5400000">
            <a:off x="6724478" y="229015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0">
            <a:extLst>
              <a:ext uri="{FF2B5EF4-FFF2-40B4-BE49-F238E27FC236}">
                <a16:creationId xmlns:a16="http://schemas.microsoft.com/office/drawing/2014/main" id="{EA11B06E-3522-4255-933F-025BB98D7638}"/>
              </a:ext>
            </a:extLst>
          </p:cNvPr>
          <p:cNvSpPr/>
          <p:nvPr/>
        </p:nvSpPr>
        <p:spPr>
          <a:xfrm rot="5400000">
            <a:off x="9608505" y="2391778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 21">
            <a:extLst>
              <a:ext uri="{FF2B5EF4-FFF2-40B4-BE49-F238E27FC236}">
                <a16:creationId xmlns:a16="http://schemas.microsoft.com/office/drawing/2014/main" id="{1A492A4B-FC5B-4897-8E87-8CB0C31E87CB}"/>
              </a:ext>
            </a:extLst>
          </p:cNvPr>
          <p:cNvSpPr/>
          <p:nvPr/>
        </p:nvSpPr>
        <p:spPr>
          <a:xfrm rot="2882219">
            <a:off x="9605287" y="1626066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Up 22">
            <a:extLst>
              <a:ext uri="{FF2B5EF4-FFF2-40B4-BE49-F238E27FC236}">
                <a16:creationId xmlns:a16="http://schemas.microsoft.com/office/drawing/2014/main" id="{60989BC7-0736-483F-B00B-C48AB93DA098}"/>
              </a:ext>
            </a:extLst>
          </p:cNvPr>
          <p:cNvSpPr/>
          <p:nvPr/>
        </p:nvSpPr>
        <p:spPr>
          <a:xfrm rot="7480611">
            <a:off x="9558781" y="3077962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158E3CC1-445E-43CD-B73C-08481B23E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119" y="5126144"/>
            <a:ext cx="2216433" cy="146802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E4ACDFE6-F2FB-4A7B-93F2-3E92B147C7D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9" t="51318" r="41078" b="29230"/>
          <a:stretch/>
        </p:blipFill>
        <p:spPr bwMode="auto">
          <a:xfrm>
            <a:off x="164225" y="3867781"/>
            <a:ext cx="3702925" cy="917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A562FA7E-769D-418F-8803-72E8F59569D0}"/>
              </a:ext>
            </a:extLst>
          </p:cNvPr>
          <p:cNvPicPr/>
          <p:nvPr/>
        </p:nvPicPr>
        <p:blipFill rotWithShape="1">
          <a:blip r:embed="rId6"/>
          <a:srcRect l="26710" t="45283" r="10960" b="30001"/>
          <a:stretch/>
        </p:blipFill>
        <p:spPr bwMode="auto">
          <a:xfrm>
            <a:off x="1106518" y="5097675"/>
            <a:ext cx="5502213" cy="1321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A5ADF7A-E062-4E87-9540-0911921648A8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4" t="36004" r="2119" b="6547"/>
          <a:stretch/>
        </p:blipFill>
        <p:spPr bwMode="auto">
          <a:xfrm>
            <a:off x="3910426" y="3613183"/>
            <a:ext cx="2881192" cy="1409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TextBox 11">
            <a:extLst>
              <a:ext uri="{FF2B5EF4-FFF2-40B4-BE49-F238E27FC236}">
                <a16:creationId xmlns:a16="http://schemas.microsoft.com/office/drawing/2014/main" id="{D1E91542-E59A-4BF3-A0BA-B8F694A4579B}"/>
              </a:ext>
            </a:extLst>
          </p:cNvPr>
          <p:cNvSpPr txBox="1"/>
          <p:nvPr/>
        </p:nvSpPr>
        <p:spPr>
          <a:xfrm>
            <a:off x="10559688" y="4431201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4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B26D33E5-B1B1-4840-A1BF-77BDEEF61B07}"/>
              </a:ext>
            </a:extLst>
          </p:cNvPr>
          <p:cNvSpPr txBox="1"/>
          <p:nvPr/>
        </p:nvSpPr>
        <p:spPr>
          <a:xfrm>
            <a:off x="10554512" y="4884303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5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6AE5D517-7FB9-424B-8341-539D21F1EF94}"/>
              </a:ext>
            </a:extLst>
          </p:cNvPr>
          <p:cNvSpPr txBox="1"/>
          <p:nvPr/>
        </p:nvSpPr>
        <p:spPr>
          <a:xfrm>
            <a:off x="10574383" y="539385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6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5328B45B-3566-41CF-956C-2A0165B762A6}"/>
              </a:ext>
            </a:extLst>
          </p:cNvPr>
          <p:cNvSpPr txBox="1"/>
          <p:nvPr/>
        </p:nvSpPr>
        <p:spPr>
          <a:xfrm>
            <a:off x="10574383" y="5883547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7</a:t>
            </a:r>
          </a:p>
        </p:txBody>
      </p:sp>
      <p:pic>
        <p:nvPicPr>
          <p:cNvPr id="44" name="Picture 37">
            <a:extLst>
              <a:ext uri="{FF2B5EF4-FFF2-40B4-BE49-F238E27FC236}">
                <a16:creationId xmlns:a16="http://schemas.microsoft.com/office/drawing/2014/main" id="{0E2E010F-08C9-47D5-A5D9-527967FE9AE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55" y="381291"/>
            <a:ext cx="747763" cy="747763"/>
          </a:xfrm>
          <a:prstGeom prst="rect">
            <a:avLst/>
          </a:prstGeom>
        </p:spPr>
      </p:pic>
      <p:pic>
        <p:nvPicPr>
          <p:cNvPr id="4102" name="Picture 6" descr="https://s3-media2.fl.yelpcdn.com/assets/srv0/developer_pages/999c9dfd1d91/assets/img/landing/developers.png">
            <a:extLst>
              <a:ext uri="{FF2B5EF4-FFF2-40B4-BE49-F238E27FC236}">
                <a16:creationId xmlns:a16="http://schemas.microsoft.com/office/drawing/2014/main" id="{DEFA0732-7561-4A36-A5A6-9DFC663A7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85"/>
          <a:stretch/>
        </p:blipFill>
        <p:spPr bwMode="auto">
          <a:xfrm>
            <a:off x="7585114" y="362887"/>
            <a:ext cx="156989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84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Table of Contents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480609" y="1419225"/>
            <a:ext cx="5274846" cy="44882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 </a:t>
            </a:r>
            <a:r>
              <a:rPr lang="en-DE" sz="2600" dirty="0"/>
              <a:t>Introduction: Business Problem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b="1" dirty="0"/>
              <a:t>  </a:t>
            </a:r>
            <a:r>
              <a:rPr lang="en-US" sz="2600" dirty="0"/>
              <a:t>Data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</a:t>
            </a:r>
            <a:r>
              <a:rPr lang="en-DE" sz="2600" dirty="0"/>
              <a:t>Methodology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</a:t>
            </a:r>
            <a:r>
              <a:rPr lang="en-DE" sz="2600" dirty="0"/>
              <a:t>Results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</a:t>
            </a:r>
            <a:r>
              <a:rPr lang="en-DE" sz="2600" dirty="0"/>
              <a:t>Discussion</a:t>
            </a:r>
            <a:endParaRPr lang="en-US" sz="26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 Conclusion</a:t>
            </a:r>
          </a:p>
        </p:txBody>
      </p:sp>
      <p:pic>
        <p:nvPicPr>
          <p:cNvPr id="1026" name="Picture 2" descr="Taxi_Symbol">
            <a:extLst>
              <a:ext uri="{FF2B5EF4-FFF2-40B4-BE49-F238E27FC236}">
                <a16:creationId xmlns:a16="http://schemas.microsoft.com/office/drawing/2014/main" id="{61294D36-5BFE-45AD-BEF3-A9768B9F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755" y="1943101"/>
            <a:ext cx="5813061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23484" y="1495425"/>
            <a:ext cx="4276659" cy="480771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 A person wants to dive into taxi business in Berlin. He wants to be a non-conventional cab driver and work independently as a member of UBER or </a:t>
            </a:r>
            <a:r>
              <a:rPr lang="en-US" sz="24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MyTaxi</a:t>
            </a:r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organizations. He has a limited budget and he wants to maximize his profits. </a:t>
            </a:r>
          </a:p>
          <a:p>
            <a:pPr marL="0" indent="0" algn="just">
              <a:buNone/>
            </a:pPr>
            <a:r>
              <a:rPr lang="en-US" sz="2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    At this point, we want to help him by determining a pivot area in Berlin where he can easily find clients and minimize his costs of driving without a client, in due course.   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375361"/>
            <a:ext cx="3475038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Taxi Business</a:t>
            </a:r>
          </a:p>
        </p:txBody>
      </p:sp>
      <p:pic>
        <p:nvPicPr>
          <p:cNvPr id="7172" name="Picture 4" descr="Bildergebnis fÃ¼r uber drivers berlin">
            <a:extLst>
              <a:ext uri="{FF2B5EF4-FFF2-40B4-BE49-F238E27FC236}">
                <a16:creationId xmlns:a16="http://schemas.microsoft.com/office/drawing/2014/main" id="{7A6C3B64-5C22-4D04-8C43-31791FCF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33" y="1919456"/>
            <a:ext cx="5994083" cy="399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99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23484" y="1673985"/>
            <a:ext cx="4276659" cy="456247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People commute in metropoles based on patterns.</a:t>
            </a:r>
          </a:p>
          <a:p>
            <a:pPr algn="just"/>
            <a:r>
              <a:rPr lang="en-GB" sz="2600" dirty="0"/>
              <a:t>Season (</a:t>
            </a:r>
            <a:r>
              <a:rPr lang="en-GB" sz="2600" dirty="0" err="1"/>
              <a:t>sommer</a:t>
            </a:r>
            <a:r>
              <a:rPr lang="en-GB" sz="2600" dirty="0"/>
              <a:t>, winter etc), </a:t>
            </a:r>
          </a:p>
          <a:p>
            <a:pPr algn="just"/>
            <a:r>
              <a:rPr lang="en-GB" sz="2600" dirty="0"/>
              <a:t>The day type (weekday or weekend), </a:t>
            </a:r>
          </a:p>
          <a:p>
            <a:pPr algn="just"/>
            <a:r>
              <a:rPr lang="en-GB" sz="2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time period of the day (morning, noon, afternoon, night) has great effect on these patterns.</a:t>
            </a:r>
            <a:endParaRPr lang="en-US" sz="2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603961"/>
            <a:ext cx="399974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Movement Patterns of People</a:t>
            </a:r>
          </a:p>
        </p:txBody>
      </p:sp>
      <p:pic>
        <p:nvPicPr>
          <p:cNvPr id="2050" name="Picture 2" descr="Ãhnliches Foto">
            <a:extLst>
              <a:ext uri="{FF2B5EF4-FFF2-40B4-BE49-F238E27FC236}">
                <a16:creationId xmlns:a16="http://schemas.microsoft.com/office/drawing/2014/main" id="{F29323CD-960A-4591-A96A-B0ECB0CB3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24" y="2200275"/>
            <a:ext cx="6529798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55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23484" y="1343025"/>
            <a:ext cx="4276659" cy="536968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Daily Routine; </a:t>
            </a:r>
          </a:p>
          <a:p>
            <a:pPr lvl="1"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Home</a:t>
            </a:r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to Work,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work to Home,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work to recreation areas or venues, 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venues to Home </a:t>
            </a:r>
          </a:p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Weekends; 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homes to recreation areas or venues,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Vice versa</a:t>
            </a:r>
          </a:p>
          <a:p>
            <a:pPr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Sommer period; 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 hotels to touristic areas,</a:t>
            </a:r>
          </a:p>
          <a:p>
            <a:pPr lvl="1" algn="just"/>
            <a:r>
              <a:rPr lang="en-GB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Vice versa</a:t>
            </a:r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603961"/>
            <a:ext cx="399974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  <a:ea typeface="+mj-ea"/>
                <a:cs typeface="+mj-cs"/>
              </a:rPr>
              <a:t>Movement Patterns of People</a:t>
            </a:r>
          </a:p>
        </p:txBody>
      </p:sp>
      <p:pic>
        <p:nvPicPr>
          <p:cNvPr id="3074" name="Picture 2" descr="Bildergebnis fÃ¼r people commute in metropoles">
            <a:extLst>
              <a:ext uri="{FF2B5EF4-FFF2-40B4-BE49-F238E27FC236}">
                <a16:creationId xmlns:a16="http://schemas.microsoft.com/office/drawing/2014/main" id="{A5500717-AB2D-491B-9364-7EE5DC6C7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45" y="2124075"/>
            <a:ext cx="6633480" cy="41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55DE8EB8-6254-4D51-B3A5-366AE544FF08}"/>
              </a:ext>
            </a:extLst>
          </p:cNvPr>
          <p:cNvSpPr/>
          <p:nvPr/>
        </p:nvSpPr>
        <p:spPr>
          <a:xfrm>
            <a:off x="4998389" y="2124075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Venues 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2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Introduction: Business Problem</a:t>
            </a:r>
          </a:p>
        </p:txBody>
      </p:sp>
      <p:sp>
        <p:nvSpPr>
          <p:cNvPr id="4" name="Text Placeholder 5" descr="2D Slides">
            <a:extLst>
              <a:ext uri="{FF2B5EF4-FFF2-40B4-BE49-F238E27FC236}">
                <a16:creationId xmlns:a16="http://schemas.microsoft.com/office/drawing/2014/main" id="{5D483DB7-3925-4129-9AB3-FF75028415D3}"/>
              </a:ext>
            </a:extLst>
          </p:cNvPr>
          <p:cNvSpPr txBox="1">
            <a:spLocks/>
          </p:cNvSpPr>
          <p:nvPr/>
        </p:nvSpPr>
        <p:spPr>
          <a:xfrm>
            <a:off x="604434" y="1318591"/>
            <a:ext cx="4276659" cy="26086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Non-conventional taxi business : UBER and </a:t>
            </a:r>
            <a:r>
              <a:rPr lang="en-US" sz="23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MyTaxi</a:t>
            </a:r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,</a:t>
            </a:r>
          </a:p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Both work online on applications </a:t>
            </a:r>
          </a:p>
          <a:p>
            <a:pPr algn="just"/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algorithm directs cabs to cab calling clients based on finding nearest available cab.</a:t>
            </a:r>
          </a:p>
        </p:txBody>
      </p:sp>
      <p:sp>
        <p:nvSpPr>
          <p:cNvPr id="32" name="Text Placeholder 6" descr="3D Models">
            <a:extLst>
              <a:ext uri="{FF2B5EF4-FFF2-40B4-BE49-F238E27FC236}">
                <a16:creationId xmlns:a16="http://schemas.microsoft.com/office/drawing/2014/main" id="{0D4EB70A-0A14-4B27-B499-59D76007ABA8}"/>
              </a:ext>
            </a:extLst>
          </p:cNvPr>
          <p:cNvSpPr txBox="1">
            <a:spLocks/>
          </p:cNvSpPr>
          <p:nvPr/>
        </p:nvSpPr>
        <p:spPr>
          <a:xfrm>
            <a:off x="6611110" y="1221324"/>
            <a:ext cx="5104640" cy="4646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Non Conventional Taxi Business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3" name="Explosion: 8 Zacken 2">
            <a:extLst>
              <a:ext uri="{FF2B5EF4-FFF2-40B4-BE49-F238E27FC236}">
                <a16:creationId xmlns:a16="http://schemas.microsoft.com/office/drawing/2014/main" id="{55DE8EB8-6254-4D51-B3A5-366AE544FF08}"/>
              </a:ext>
            </a:extLst>
          </p:cNvPr>
          <p:cNvSpPr/>
          <p:nvPr/>
        </p:nvSpPr>
        <p:spPr>
          <a:xfrm>
            <a:off x="4886482" y="1605903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Venues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A720EF3B-45EF-46F1-9222-673AABB48CB7}"/>
              </a:ext>
            </a:extLst>
          </p:cNvPr>
          <p:cNvSpPr/>
          <p:nvPr/>
        </p:nvSpPr>
        <p:spPr>
          <a:xfrm>
            <a:off x="2152650" y="4195966"/>
            <a:ext cx="1028700" cy="1047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 Placeholder 5" descr="2D Slides">
            <a:extLst>
              <a:ext uri="{FF2B5EF4-FFF2-40B4-BE49-F238E27FC236}">
                <a16:creationId xmlns:a16="http://schemas.microsoft.com/office/drawing/2014/main" id="{D9ECE40C-6648-46A9-A8CB-BCF37C976205}"/>
              </a:ext>
            </a:extLst>
          </p:cNvPr>
          <p:cNvSpPr txBox="1">
            <a:spLocks/>
          </p:cNvSpPr>
          <p:nvPr/>
        </p:nvSpPr>
        <p:spPr>
          <a:xfrm>
            <a:off x="577357" y="5481688"/>
            <a:ext cx="4276659" cy="72861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ctr"/>
            <a:endParaRPr lang="en-US" sz="23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3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Finding best pivot area for cabs helps !!!</a:t>
            </a:r>
          </a:p>
        </p:txBody>
      </p:sp>
      <p:pic>
        <p:nvPicPr>
          <p:cNvPr id="4098" name="Picture 2" descr="Bildergebnis fÃ¼r uber in berlin">
            <a:extLst>
              <a:ext uri="{FF2B5EF4-FFF2-40B4-BE49-F238E27FC236}">
                <a16:creationId xmlns:a16="http://schemas.microsoft.com/office/drawing/2014/main" id="{FAB21C88-304D-4C65-BF77-253CE581E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20" y="3429000"/>
            <a:ext cx="4180849" cy="31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ldergebnis fÃ¼r uber in berlin">
            <a:extLst>
              <a:ext uri="{FF2B5EF4-FFF2-40B4-BE49-F238E27FC236}">
                <a16:creationId xmlns:a16="http://schemas.microsoft.com/office/drawing/2014/main" id="{9AC386D1-89AB-424B-8D59-EC7291F93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607" y="1813218"/>
            <a:ext cx="4180849" cy="31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xplosion: 8 Zacken 10">
            <a:extLst>
              <a:ext uri="{FF2B5EF4-FFF2-40B4-BE49-F238E27FC236}">
                <a16:creationId xmlns:a16="http://schemas.microsoft.com/office/drawing/2014/main" id="{4B249D7B-FCF6-46A5-9745-24AD0FC0D221}"/>
              </a:ext>
            </a:extLst>
          </p:cNvPr>
          <p:cNvSpPr/>
          <p:nvPr/>
        </p:nvSpPr>
        <p:spPr>
          <a:xfrm>
            <a:off x="9158450" y="4857105"/>
            <a:ext cx="2905125" cy="17145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More Clients 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44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: Sources /Web Scraping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EE328A-EE83-4F03-912A-8CF0E0ECC793}"/>
              </a:ext>
            </a:extLst>
          </p:cNvPr>
          <p:cNvSpPr/>
          <p:nvPr/>
        </p:nvSpPr>
        <p:spPr>
          <a:xfrm>
            <a:off x="485775" y="1252880"/>
            <a:ext cx="607695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REQUIREMENTS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all the boroughs in Berlin with all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zipcodes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belonged to this boroughs 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Geopraphical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positions (Latitude-Longitude) of all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zipcodes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within these boroughs 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all venues in boroughs</a:t>
            </a:r>
          </a:p>
          <a:p>
            <a:pPr marL="342900" indent="-34290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Top rated Venues</a:t>
            </a:r>
          </a:p>
          <a:p>
            <a:pPr>
              <a:lnSpc>
                <a:spcPts val="1800"/>
              </a:lnSpc>
            </a:pP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u="sng" dirty="0">
                <a:hlinkClick r:id="rId2"/>
              </a:rPr>
              <a:t>http://www.statistik-berlin-brandenburg.de/produkte/verzeichnisse/zuordnungderbezirkezupostleitzahlen.xls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hlinkClick r:id="rId3"/>
              </a:rPr>
              <a:t>https://raw.githubusercontent.com/TrustChainEG/postal-codes-json-xml-csv/master/data/DE/zipcodes.de.csv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https://raw.githubusercontent.com/m-hoerz/berlin-shapes/master/berliner-bezirke.geojson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endParaRPr 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Foursquare API</a:t>
            </a: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For all Venues in Berlin.</a:t>
            </a:r>
          </a:p>
          <a:p>
            <a:pPr>
              <a:lnSpc>
                <a:spcPts val="1800"/>
              </a:lnSpc>
            </a:pP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YELP API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top rated Venues in Berlin.</a:t>
            </a:r>
          </a:p>
          <a:p>
            <a:pPr>
              <a:lnSpc>
                <a:spcPts val="1800"/>
              </a:lnSpc>
            </a:pPr>
            <a:endParaRPr lang="en-IN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122" name="Picture 2" descr="Bildergebnis fÃ¼r data web scraping">
            <a:extLst>
              <a:ext uri="{FF2B5EF4-FFF2-40B4-BE49-F238E27FC236}">
                <a16:creationId xmlns:a16="http://schemas.microsoft.com/office/drawing/2014/main" id="{D7316619-BBE6-4000-81D7-4AE479005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1514474"/>
            <a:ext cx="5184689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5AC07799-C1D7-478A-9CB8-A9F73845C8F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35" y="5231238"/>
            <a:ext cx="747763" cy="747763"/>
          </a:xfrm>
          <a:prstGeom prst="rect">
            <a:avLst/>
          </a:prstGeom>
        </p:spPr>
      </p:pic>
      <p:pic>
        <p:nvPicPr>
          <p:cNvPr id="33" name="Picture 6" descr="https://s3-media2.fl.yelpcdn.com/assets/srv0/developer_pages/999c9dfd1d91/assets/img/landing/developers.png">
            <a:extLst>
              <a:ext uri="{FF2B5EF4-FFF2-40B4-BE49-F238E27FC236}">
                <a16:creationId xmlns:a16="http://schemas.microsoft.com/office/drawing/2014/main" id="{60EB268C-139F-404D-A251-ABD18ED68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185"/>
          <a:stretch/>
        </p:blipFill>
        <p:spPr bwMode="auto">
          <a:xfrm>
            <a:off x="4992830" y="5979001"/>
            <a:ext cx="156989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94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: Data Wrangling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2ED563-B716-4854-8EFF-0F00BA0AD40F}"/>
              </a:ext>
            </a:extLst>
          </p:cNvPr>
          <p:cNvPicPr/>
          <p:nvPr/>
        </p:nvPicPr>
        <p:blipFill rotWithShape="1">
          <a:blip r:embed="rId2"/>
          <a:srcRect l="22292" t="22246" r="7938"/>
          <a:stretch/>
        </p:blipFill>
        <p:spPr bwMode="auto">
          <a:xfrm>
            <a:off x="6255509" y="1899921"/>
            <a:ext cx="5592955" cy="419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6" descr="3D Models">
            <a:extLst>
              <a:ext uri="{FF2B5EF4-FFF2-40B4-BE49-F238E27FC236}">
                <a16:creationId xmlns:a16="http://schemas.microsoft.com/office/drawing/2014/main" id="{CCCA7792-FA6B-43F7-A5CB-DC7D152DD397}"/>
              </a:ext>
            </a:extLst>
          </p:cNvPr>
          <p:cNvSpPr txBox="1">
            <a:spLocks/>
          </p:cNvSpPr>
          <p:nvPr/>
        </p:nvSpPr>
        <p:spPr>
          <a:xfrm>
            <a:off x="6062470" y="1261964"/>
            <a:ext cx="5926330" cy="4646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Boroughs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Neighbourhoods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Berlin </a:t>
            </a: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F9CD06-4807-4277-BC44-B7907225338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9" t="51318" r="41078" b="29230"/>
          <a:stretch/>
        </p:blipFill>
        <p:spPr bwMode="auto">
          <a:xfrm>
            <a:off x="827954" y="1330008"/>
            <a:ext cx="4101465" cy="1156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140E1232-068A-449A-AC30-FF08BE98C45C}"/>
              </a:ext>
            </a:extLst>
          </p:cNvPr>
          <p:cNvSpPr/>
          <p:nvPr/>
        </p:nvSpPr>
        <p:spPr>
          <a:xfrm>
            <a:off x="2678031" y="2516823"/>
            <a:ext cx="623969" cy="434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46A3FC2-CA1E-4FDF-9EB9-4F989B18C6E1}"/>
              </a:ext>
            </a:extLst>
          </p:cNvPr>
          <p:cNvPicPr/>
          <p:nvPr/>
        </p:nvPicPr>
        <p:blipFill rotWithShape="1">
          <a:blip r:embed="rId4"/>
          <a:srcRect l="26710" t="45283" r="10960" b="30001"/>
          <a:stretch/>
        </p:blipFill>
        <p:spPr bwMode="auto">
          <a:xfrm>
            <a:off x="268287" y="2998788"/>
            <a:ext cx="5464822" cy="12785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2E38563-F7E7-4134-93FD-868C104FEF8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39102" r="2844" b="37819"/>
          <a:stretch/>
        </p:blipFill>
        <p:spPr bwMode="auto">
          <a:xfrm>
            <a:off x="258761" y="4828121"/>
            <a:ext cx="5761355" cy="1553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E7D8C1E5-C318-4DAF-8575-7E74EBB2394D}"/>
              </a:ext>
            </a:extLst>
          </p:cNvPr>
          <p:cNvSpPr/>
          <p:nvPr/>
        </p:nvSpPr>
        <p:spPr>
          <a:xfrm>
            <a:off x="2678030" y="4288740"/>
            <a:ext cx="623969" cy="4348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223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: Python Libraries</a:t>
            </a:r>
          </a:p>
        </p:txBody>
      </p:sp>
      <p:sp>
        <p:nvSpPr>
          <p:cNvPr id="14" name="Text Placeholder 5" descr="2D Slides">
            <a:extLst>
              <a:ext uri="{FF2B5EF4-FFF2-40B4-BE49-F238E27FC236}">
                <a16:creationId xmlns:a16="http://schemas.microsoft.com/office/drawing/2014/main" id="{29C9737C-0E28-4267-8422-17FDE28B2341}"/>
              </a:ext>
            </a:extLst>
          </p:cNvPr>
          <p:cNvSpPr txBox="1">
            <a:spLocks/>
          </p:cNvSpPr>
          <p:nvPr/>
        </p:nvSpPr>
        <p:spPr>
          <a:xfrm>
            <a:off x="441874" y="1302385"/>
            <a:ext cx="5592955" cy="5369686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Pandas, </a:t>
            </a:r>
            <a:r>
              <a:rPr lang="en-GB" sz="2400" b="1" dirty="0" err="1"/>
              <a:t>Numpy</a:t>
            </a:r>
            <a:r>
              <a:rPr lang="en-GB" sz="2400" b="1" dirty="0"/>
              <a:t> </a:t>
            </a:r>
            <a:r>
              <a:rPr lang="en-GB" sz="2400" dirty="0"/>
              <a:t>– Libraries for data storage, manipulation and array computing</a:t>
            </a:r>
            <a:endParaRPr lang="en-DE" sz="2400" dirty="0"/>
          </a:p>
          <a:p>
            <a:r>
              <a:rPr lang="en-GB" sz="2400" b="1" dirty="0" err="1"/>
              <a:t>Scipy</a:t>
            </a:r>
            <a:r>
              <a:rPr lang="en-GB" sz="2400" b="1" dirty="0"/>
              <a:t> </a:t>
            </a:r>
            <a:r>
              <a:rPr lang="en-GB" sz="2400" dirty="0"/>
              <a:t>– Library for dendrogram and hierarchical cluster analysis </a:t>
            </a:r>
            <a:endParaRPr lang="en-DE" sz="2400" dirty="0"/>
          </a:p>
          <a:p>
            <a:r>
              <a:rPr lang="en-GB" sz="2400" b="1" dirty="0"/>
              <a:t>Matplotlib, Folium </a:t>
            </a:r>
            <a:r>
              <a:rPr lang="en-GB" sz="2400" dirty="0"/>
              <a:t>– Libraries for representing numeric and locational data</a:t>
            </a:r>
            <a:endParaRPr lang="en-DE" sz="2400" dirty="0"/>
          </a:p>
          <a:p>
            <a:r>
              <a:rPr lang="en-GB" sz="2400" b="1" dirty="0" err="1"/>
              <a:t>Geopy</a:t>
            </a:r>
            <a:r>
              <a:rPr lang="en-GB" sz="2400" dirty="0"/>
              <a:t> – Library to retrieve locational data</a:t>
            </a:r>
            <a:endParaRPr lang="en-DE" sz="2400" dirty="0"/>
          </a:p>
          <a:p>
            <a:r>
              <a:rPr lang="en-GB" sz="2400" b="1" dirty="0"/>
              <a:t>Json</a:t>
            </a:r>
            <a:r>
              <a:rPr lang="en-GB" sz="2400" dirty="0"/>
              <a:t> – Library to handle JSON files</a:t>
            </a:r>
            <a:endParaRPr lang="en-DE" sz="2400" dirty="0"/>
          </a:p>
          <a:p>
            <a:r>
              <a:rPr lang="en-GB" sz="2400" b="1" dirty="0"/>
              <a:t>Requests, </a:t>
            </a:r>
            <a:r>
              <a:rPr lang="en-GB" sz="2400" b="1" dirty="0" err="1"/>
              <a:t>Urllib</a:t>
            </a:r>
            <a:r>
              <a:rPr lang="en-GB" sz="2400" b="1" dirty="0"/>
              <a:t> </a:t>
            </a:r>
            <a:r>
              <a:rPr lang="en-GB" sz="2400" dirty="0"/>
              <a:t>– Libraries to retrieve data and handle http exchange with the Foursquare API and Yelp API. </a:t>
            </a:r>
            <a:endParaRPr lang="en-DE" sz="2400" dirty="0"/>
          </a:p>
        </p:txBody>
      </p:sp>
      <p:pic>
        <p:nvPicPr>
          <p:cNvPr id="9218" name="Picture 2" descr="Bildergebnis fÃ¼r python lÄ±brarÄ±es">
            <a:extLst>
              <a:ext uri="{FF2B5EF4-FFF2-40B4-BE49-F238E27FC236}">
                <a16:creationId xmlns:a16="http://schemas.microsoft.com/office/drawing/2014/main" id="{3B937FEA-77C1-4186-9AAB-086E3A08B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t="14396" r="15127" b="9144"/>
          <a:stretch/>
        </p:blipFill>
        <p:spPr bwMode="auto">
          <a:xfrm>
            <a:off x="6266380" y="1656080"/>
            <a:ext cx="5722420" cy="4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48715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ing your presentations to life with 3DTF16411177 (3).potx" id="{9E27ADA6-EA10-4822-B3C1-6E8D86D7E392}" vid="{8B3BFCA4-8458-4DFE-B504-FC98F0D59E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535</Words>
  <Application>Microsoft Office PowerPoint</Application>
  <PresentationFormat>Breitbild</PresentationFormat>
  <Paragraphs>87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Wingdings</vt:lpstr>
      <vt:lpstr>Get Started with 3D</vt:lpstr>
      <vt:lpstr>Battle of Neighborhood's</vt:lpstr>
      <vt:lpstr>Table of Contents</vt:lpstr>
      <vt:lpstr>Introduction: Business Problem</vt:lpstr>
      <vt:lpstr>Introduction: Business Problem</vt:lpstr>
      <vt:lpstr>Introduction: Business Problem</vt:lpstr>
      <vt:lpstr>Introduction: Business Problem</vt:lpstr>
      <vt:lpstr>Data : Sources /Web Scraping</vt:lpstr>
      <vt:lpstr>Data : Data Wrangling</vt:lpstr>
      <vt:lpstr>Data : Python Libraries</vt:lpstr>
      <vt:lpstr>Data : General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2019-04-30T06:19:58Z</dcterms:created>
  <dcterms:modified xsi:type="dcterms:W3CDTF">2019-05-19T13:23:20Z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dduffy@microsoft.com</vt:lpwstr>
  </property>
  <property fmtid="{D5CDD505-2E9C-101B-9397-08002B2CF9AE}" pid="5" name="MSIP_Label_f42aa342-8706-4288-bd11-ebb85995028c_SetDate">
    <vt:lpwstr>2019-01-09T22:41:38.8954231Z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